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924944"/>
            <a:ext cx="8280920" cy="3384376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/>
              <a:t>объединение экономического сотрудничества 11 государств Латинской Америки. </a:t>
            </a:r>
            <a:endParaRPr lang="ru-RU" sz="1800" dirty="0" smtClean="0"/>
          </a:p>
          <a:p>
            <a:pPr algn="l"/>
            <a:r>
              <a:rPr lang="ru-RU" sz="1800" dirty="0" smtClean="0"/>
              <a:t>Целью </a:t>
            </a:r>
            <a:r>
              <a:rPr lang="ru-RU" sz="1800" dirty="0" smtClean="0"/>
              <a:t>организации является развитие регионального экономического сотрудничества и торговли; создание общего рынка. Юридическая основа Ассоциации — Договор Монтевидео, подписанный 12 августа 1980 </a:t>
            </a:r>
            <a:r>
              <a:rPr lang="ru-RU" sz="1800" dirty="0" smtClean="0"/>
              <a:t>года. </a:t>
            </a:r>
          </a:p>
          <a:p>
            <a:pPr algn="l"/>
            <a:r>
              <a:rPr lang="ru-RU" sz="1800" dirty="0" smtClean="0"/>
              <a:t>Штаб-квартира </a:t>
            </a:r>
            <a:r>
              <a:rPr lang="ru-RU" sz="1800" dirty="0" smtClean="0"/>
              <a:t>ассоциации находится в Монтевидео, Уругвай.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Латиноамериканская ассоциация интеграции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534400" cy="13407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solidFill>
                  <a:schemeClr val="bg2">
                    <a:lumMod val="75000"/>
                  </a:schemeClr>
                </a:solidFill>
              </a:rPr>
              <a:t>Страны-члены ЛАИ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2398040" cy="4572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Аргентина</a:t>
            </a:r>
            <a:endParaRPr lang="ru-RU" dirty="0" smtClean="0"/>
          </a:p>
          <a:p>
            <a:r>
              <a:rPr lang="ru-RU" dirty="0" smtClean="0"/>
              <a:t>Боливия</a:t>
            </a:r>
          </a:p>
          <a:p>
            <a:r>
              <a:rPr lang="ru-RU" dirty="0" smtClean="0"/>
              <a:t>Бразилия</a:t>
            </a:r>
          </a:p>
          <a:p>
            <a:r>
              <a:rPr lang="ru-RU" dirty="0" smtClean="0"/>
              <a:t>Венесуэла</a:t>
            </a:r>
          </a:p>
          <a:p>
            <a:r>
              <a:rPr lang="ru-RU" dirty="0" smtClean="0"/>
              <a:t>Колумбия</a:t>
            </a:r>
          </a:p>
          <a:p>
            <a:r>
              <a:rPr lang="ru-RU" dirty="0" smtClean="0"/>
              <a:t>Мексика</a:t>
            </a:r>
          </a:p>
          <a:p>
            <a:r>
              <a:rPr lang="ru-RU" dirty="0" smtClean="0"/>
              <a:t>Парагвай</a:t>
            </a:r>
          </a:p>
          <a:p>
            <a:r>
              <a:rPr lang="ru-RU" dirty="0" smtClean="0"/>
              <a:t>Перу</a:t>
            </a:r>
          </a:p>
          <a:p>
            <a:r>
              <a:rPr lang="ru-RU" dirty="0" smtClean="0"/>
              <a:t>Уругвай</a:t>
            </a:r>
          </a:p>
          <a:p>
            <a:r>
              <a:rPr lang="ru-RU" dirty="0" smtClean="0"/>
              <a:t>Чили</a:t>
            </a:r>
          </a:p>
          <a:p>
            <a:r>
              <a:rPr lang="ru-RU" dirty="0" smtClean="0"/>
              <a:t>Эквадор</a:t>
            </a:r>
            <a:endParaRPr lang="ru-RU" dirty="0"/>
          </a:p>
        </p:txBody>
      </p:sp>
      <p:pic>
        <p:nvPicPr>
          <p:cNvPr id="5" name="Рисунок 4" descr="4557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412776"/>
            <a:ext cx="3939011" cy="499797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2">
                    <a:lumMod val="75000"/>
                  </a:schemeClr>
                </a:solidFill>
              </a:rPr>
              <a:t>Страны-члены ЛАИ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702296" cy="45720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Страны-члены </a:t>
            </a:r>
            <a:r>
              <a:rPr lang="ru-RU" dirty="0" smtClean="0"/>
              <a:t>разделены на три группы: </a:t>
            </a:r>
            <a:r>
              <a:rPr lang="ru-RU" dirty="0" smtClean="0">
                <a:solidFill>
                  <a:srgbClr val="FFFF00"/>
                </a:solidFill>
              </a:rPr>
              <a:t>более развитые (Аргентина, Бразилия, Мексика), </a:t>
            </a:r>
            <a:r>
              <a:rPr lang="ru-RU" dirty="0" smtClean="0">
                <a:solidFill>
                  <a:srgbClr val="FF0000"/>
                </a:solidFill>
              </a:rPr>
              <a:t>среднего уровня (Венесуэла, Колумбия, Перу, Уругвай, Чили) </a:t>
            </a:r>
            <a:r>
              <a:rPr lang="ru-RU" dirty="0" smtClean="0"/>
              <a:t>и </a:t>
            </a:r>
            <a:r>
              <a:rPr lang="ru-RU" dirty="0" smtClean="0">
                <a:solidFill>
                  <a:srgbClr val="00B050"/>
                </a:solidFill>
              </a:rPr>
              <a:t>менее развитые (Боливия, Парагвай, Эквадор)</a:t>
            </a:r>
            <a:r>
              <a:rPr lang="ru-RU" dirty="0" smtClean="0"/>
              <a:t>. Договор о создании подписан в 1980, вступил в силу в 1981. Заменила существовавшую с 1960 </a:t>
            </a:r>
            <a:r>
              <a:rPr lang="ru-RU" dirty="0" smtClean="0"/>
              <a:t>Латиноамериканскую ассоциацию </a:t>
            </a:r>
            <a:r>
              <a:rPr lang="ru-RU" dirty="0" smtClean="0"/>
              <a:t>свободной торговли(ЛАСТ).</a:t>
            </a:r>
            <a:endParaRPr lang="ru-RU" dirty="0"/>
          </a:p>
        </p:txBody>
      </p:sp>
      <p:pic>
        <p:nvPicPr>
          <p:cNvPr id="4" name="Рисунок 3" descr="45575 - копия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412776"/>
            <a:ext cx="3984169" cy="505526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Деятельность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2628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300" dirty="0" smtClean="0"/>
              <a:t>	Сегодня </a:t>
            </a:r>
            <a:r>
              <a:rPr lang="ru-RU" sz="3300" dirty="0" smtClean="0"/>
              <a:t>ЛАИ все больше рассматривается в регионе как исключительно консультативный механизм, функции которого сводятся к отслеживанию выполнения двусторонних и многосторонних торгово-экономических соглашений, выработке рекомендаций по урегулированию связанных с ними проблем, учету и обобщению статистических данных</a:t>
            </a:r>
            <a:r>
              <a:rPr lang="ru-RU" sz="3300" dirty="0" smtClean="0"/>
              <a:t>.</a:t>
            </a:r>
          </a:p>
          <a:p>
            <a:pPr>
              <a:buNone/>
            </a:pPr>
            <a:endParaRPr lang="ru-RU" sz="3300" dirty="0" smtClean="0"/>
          </a:p>
          <a:p>
            <a:pPr>
              <a:buNone/>
            </a:pPr>
            <a:r>
              <a:rPr lang="ru-RU" sz="3300" dirty="0" smtClean="0"/>
              <a:t>	Высший </a:t>
            </a:r>
            <a:r>
              <a:rPr lang="ru-RU" sz="3300" dirty="0" smtClean="0"/>
              <a:t>орган - Совет Министров иностранных дел, в компетенцию которого входит определение основных направлений интеграционного процесса. Постоянный политический орган - Комитет представителей государств-членов ЛАИ, который рассматривает вопросы, связанные с реализацией Договора Монтевидео</a:t>
            </a:r>
            <a:r>
              <a:rPr lang="ru-RU" sz="3300" dirty="0" smtClean="0"/>
              <a:t>.</a:t>
            </a:r>
          </a:p>
          <a:p>
            <a:pPr>
              <a:buNone/>
            </a:pPr>
            <a:endParaRPr lang="ru-RU" sz="3300" dirty="0" smtClean="0"/>
          </a:p>
          <a:p>
            <a:pPr>
              <a:buNone/>
            </a:pPr>
            <a:r>
              <a:rPr lang="ru-RU" sz="3300" dirty="0" smtClean="0"/>
              <a:t>	Генеральный </a:t>
            </a:r>
            <a:r>
              <a:rPr lang="ru-RU" sz="3300" dirty="0" smtClean="0"/>
              <a:t>секретариат выполняет функции технического органа, предоставляет консультационную и техническую поддержку государствам-членам в ходе переговоров в рамках ЛАИ. В его задачи входит изучение и оценка хода интеграционного процесса, а также выработка и внесение предложений по выполнению Договора Монтевидео. В октябре 2004 г. на 13-й сессии СМИД ЛАИ на пост </a:t>
            </a:r>
            <a:r>
              <a:rPr lang="ru-RU" sz="3300" dirty="0" err="1" smtClean="0"/>
              <a:t>Генсекретаря</a:t>
            </a:r>
            <a:r>
              <a:rPr lang="ru-RU" sz="3300" dirty="0" smtClean="0"/>
              <a:t> избран на трехлетний срок </a:t>
            </a:r>
            <a:r>
              <a:rPr lang="ru-RU" sz="3300" dirty="0" err="1" smtClean="0"/>
              <a:t>Д.Опертти</a:t>
            </a:r>
            <a:r>
              <a:rPr lang="ru-RU" sz="3300" dirty="0" smtClean="0"/>
              <a:t> (бывший </a:t>
            </a:r>
            <a:r>
              <a:rPr lang="ru-RU" sz="3300" dirty="0" smtClean="0"/>
              <a:t>министр иностранных дел </a:t>
            </a:r>
            <a:r>
              <a:rPr lang="ru-RU" sz="3300" dirty="0" smtClean="0"/>
              <a:t>Уругвая).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56792"/>
            <a:ext cx="8503920" cy="51125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500" dirty="0" smtClean="0"/>
              <a:t>	</a:t>
            </a:r>
            <a:r>
              <a:rPr lang="ru-RU" sz="1800" dirty="0" smtClean="0"/>
              <a:t>В </a:t>
            </a:r>
            <a:r>
              <a:rPr lang="ru-RU" sz="1800" dirty="0" smtClean="0"/>
              <a:t>рамках ЛАИ заключены двусторонние соглашения об экономической </a:t>
            </a:r>
            <a:r>
              <a:rPr lang="ru-RU" sz="1800" dirty="0" err="1" smtClean="0"/>
              <a:t>взаимодополняемости</a:t>
            </a:r>
            <a:r>
              <a:rPr lang="ru-RU" sz="1800" dirty="0" smtClean="0"/>
              <a:t>, предусматривающие взаимное снижение и отмену таможенных тарифов, сотрудничество в области финансов, налогообложения, таможенной и санитарной политики, в научно-технической сфере и др. Предусмотрена система преференций для государств с относительно меньшим экономическим развитием. В настоящее время к этой категории относятся Боливия, Парагвай и Эквадор</a:t>
            </a:r>
            <a:r>
              <a:rPr lang="ru-RU" sz="1800" dirty="0" smtClean="0"/>
              <a:t>.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	</a:t>
            </a:r>
          </a:p>
          <a:p>
            <a:pPr>
              <a:buNone/>
            </a:pPr>
            <a:r>
              <a:rPr lang="ru-RU" sz="1800" dirty="0" smtClean="0"/>
              <a:t>	</a:t>
            </a:r>
            <a:r>
              <a:rPr lang="ru-RU" sz="1800" dirty="0" smtClean="0"/>
              <a:t>На </a:t>
            </a:r>
            <a:r>
              <a:rPr lang="ru-RU" sz="1800" dirty="0" smtClean="0"/>
              <a:t>определенном этапе ЛАИ внесла существенный вклад в становление процессов экономической интеграции в Латинской Америке, создав международно-правовые предпосылки возникновения и эволюции крупнейших субрегиональных объединений – Андского сообщества (АС) и МЕРКОСУР(общий рынок стран Южной Америки</a:t>
            </a:r>
            <a:r>
              <a:rPr lang="ru-RU" sz="1800" dirty="0" smtClean="0"/>
              <a:t>)</a:t>
            </a:r>
            <a:endParaRPr lang="ru-RU" sz="1800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</TotalTime>
  <Words>61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Официальная</vt:lpstr>
      <vt:lpstr>Латиноамериканская ассоциация интеграции</vt:lpstr>
      <vt:lpstr>  Страны-члены ЛАИ </vt:lpstr>
      <vt:lpstr>Страны-члены ЛАИ</vt:lpstr>
      <vt:lpstr>Деятельность</vt:lpstr>
      <vt:lpstr>Деятельность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Латиноамериканская ассоциация интеграции</dc:title>
  <dc:creator>Admin</dc:creator>
  <cp:lastModifiedBy>Admin</cp:lastModifiedBy>
  <cp:revision>5</cp:revision>
  <dcterms:created xsi:type="dcterms:W3CDTF">2012-03-06T16:35:55Z</dcterms:created>
  <dcterms:modified xsi:type="dcterms:W3CDTF">2012-03-06T17:09:07Z</dcterms:modified>
</cp:coreProperties>
</file>